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8" r:id="rId4"/>
    <p:sldId id="257" r:id="rId5"/>
    <p:sldId id="262" r:id="rId6"/>
    <p:sldId id="263" r:id="rId7"/>
    <p:sldId id="265" r:id="rId8"/>
    <p:sldId id="266" r:id="rId9"/>
    <p:sldId id="264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D5FB5-86E8-411D-AC16-86936264C084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6C13-0C2E-49E7-8F3C-44995CD7F2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43241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D5FB5-86E8-411D-AC16-86936264C084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6C13-0C2E-49E7-8F3C-44995CD7F2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10586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D5FB5-86E8-411D-AC16-86936264C084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6C13-0C2E-49E7-8F3C-44995CD7F2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10563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D5FB5-86E8-411D-AC16-86936264C084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6C13-0C2E-49E7-8F3C-44995CD7F2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12161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D5FB5-86E8-411D-AC16-86936264C084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6C13-0C2E-49E7-8F3C-44995CD7F2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10200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D5FB5-86E8-411D-AC16-86936264C084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6C13-0C2E-49E7-8F3C-44995CD7F2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45494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D5FB5-86E8-411D-AC16-86936264C084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6C13-0C2E-49E7-8F3C-44995CD7F2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98603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D5FB5-86E8-411D-AC16-86936264C084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6C13-0C2E-49E7-8F3C-44995CD7F2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64725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D5FB5-86E8-411D-AC16-86936264C084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6C13-0C2E-49E7-8F3C-44995CD7F2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81438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D5FB5-86E8-411D-AC16-86936264C084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6C13-0C2E-49E7-8F3C-44995CD7F2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01990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D5FB5-86E8-411D-AC16-86936264C084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6C13-0C2E-49E7-8F3C-44995CD7F2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90968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D5FB5-86E8-411D-AC16-86936264C084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46C13-0C2E-49E7-8F3C-44995CD7F2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333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loticonnection.com/index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loticonnection.com/index.html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loticonnection.com/lotilevels.html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loticonnection.com/index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loticonnection.com/index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loticonnection.com/index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pdesas.org/Main/Instructio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oticonnection.com/index.html" TargetMode="Externa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What is?</a:t>
            </a:r>
            <a:endParaRPr lang="en-US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9600" b="1" dirty="0" smtClean="0">
                <a:solidFill>
                  <a:srgbClr val="FF0000"/>
                </a:solidFill>
              </a:rPr>
              <a:t>Loti</a:t>
            </a:r>
          </a:p>
          <a:p>
            <a:r>
              <a:rPr lang="en-US" sz="9600" b="1" dirty="0" smtClean="0">
                <a:solidFill>
                  <a:srgbClr val="FF0000"/>
                </a:solidFill>
              </a:rPr>
              <a:t>H</a:t>
            </a:r>
            <a:r>
              <a:rPr lang="en-US" sz="9600" b="1" dirty="0" smtClean="0"/>
              <a:t>.</a:t>
            </a:r>
            <a:r>
              <a:rPr lang="en-US" sz="9600" b="1" dirty="0" smtClean="0">
                <a:solidFill>
                  <a:srgbClr val="FF0000"/>
                </a:solidFill>
              </a:rPr>
              <a:t>E</a:t>
            </a:r>
            <a:r>
              <a:rPr lang="en-US" sz="9600" b="1" dirty="0" smtClean="0"/>
              <a:t>.</a:t>
            </a:r>
            <a:r>
              <a:rPr lang="en-US" sz="9600" b="1" dirty="0" smtClean="0">
                <a:solidFill>
                  <a:srgbClr val="FF0000"/>
                </a:solidFill>
              </a:rPr>
              <a:t>A</a:t>
            </a:r>
            <a:r>
              <a:rPr lang="en-US" sz="9600" b="1" dirty="0" smtClean="0"/>
              <a:t>.</a:t>
            </a:r>
            <a:r>
              <a:rPr lang="en-US" sz="9600" b="1" dirty="0" smtClean="0">
                <a:solidFill>
                  <a:srgbClr val="FF0000"/>
                </a:solidFill>
              </a:rPr>
              <a:t>T</a:t>
            </a:r>
            <a:r>
              <a:rPr lang="en-US" sz="9600" b="1" dirty="0" smtClean="0"/>
              <a:t>.</a:t>
            </a:r>
            <a:endParaRPr lang="en-US" sz="9600" b="1" dirty="0"/>
          </a:p>
        </p:txBody>
      </p:sp>
      <p:pic>
        <p:nvPicPr>
          <p:cNvPr id="2050" name="Picture 2" descr="LoT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953000"/>
            <a:ext cx="196215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5583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0"/>
            <a:ext cx="7772400" cy="5486400"/>
          </a:xfrm>
        </p:spPr>
        <p:txBody>
          <a:bodyPr>
            <a:noAutofit/>
          </a:bodyPr>
          <a:lstStyle/>
          <a:p>
            <a:r>
              <a:rPr lang="en-US" sz="8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LoTi</a:t>
            </a:r>
            <a:r>
              <a:rPr lang="en-US" sz="8800" dirty="0" smtClean="0"/>
              <a:t> = </a:t>
            </a:r>
            <a:r>
              <a:rPr lang="en-US" sz="8800" b="1" dirty="0" smtClean="0">
                <a:solidFill>
                  <a:srgbClr val="FF0000"/>
                </a:solidFill>
              </a:rPr>
              <a:t>L</a:t>
            </a:r>
            <a:r>
              <a:rPr lang="en-US" sz="8800" dirty="0" smtClean="0"/>
              <a:t>evels </a:t>
            </a:r>
            <a:r>
              <a:rPr lang="en-US" sz="8800" b="1" dirty="0" smtClean="0">
                <a:solidFill>
                  <a:srgbClr val="FF0000"/>
                </a:solidFill>
              </a:rPr>
              <a:t>o</a:t>
            </a:r>
            <a:r>
              <a:rPr lang="en-US" sz="8800" dirty="0" smtClean="0"/>
              <a:t>f </a:t>
            </a:r>
            <a:r>
              <a:rPr lang="en-US" sz="8800" b="1" dirty="0" smtClean="0">
                <a:solidFill>
                  <a:srgbClr val="FF0000"/>
                </a:solidFill>
              </a:rPr>
              <a:t>T</a:t>
            </a:r>
            <a:r>
              <a:rPr lang="en-US" sz="8800" dirty="0" smtClean="0"/>
              <a:t>eaching </a:t>
            </a:r>
            <a:r>
              <a:rPr lang="en-US" sz="8800" b="1" dirty="0" smtClean="0">
                <a:solidFill>
                  <a:srgbClr val="FF0000"/>
                </a:solidFill>
              </a:rPr>
              <a:t>I</a:t>
            </a:r>
            <a:r>
              <a:rPr lang="en-US" sz="8800" dirty="0" smtClean="0"/>
              <a:t>nnovation</a:t>
            </a:r>
            <a:endParaRPr lang="en-US" sz="8800" dirty="0"/>
          </a:p>
        </p:txBody>
      </p:sp>
      <p:pic>
        <p:nvPicPr>
          <p:cNvPr id="3074" name="Picture 2" descr="LoT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029200"/>
            <a:ext cx="1929982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8947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752600" y="0"/>
            <a:ext cx="12435840" cy="777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4275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457200"/>
            <a:ext cx="7772400" cy="533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Content Series </a:t>
            </a:r>
          </a:p>
          <a:p>
            <a:pPr lvl="1"/>
            <a:r>
              <a:rPr lang="en-US" sz="4400" dirty="0" smtClean="0">
                <a:solidFill>
                  <a:srgbClr val="FF0000"/>
                </a:solidFill>
              </a:rPr>
              <a:t>H</a:t>
            </a:r>
            <a:r>
              <a:rPr lang="en-US" sz="4400" dirty="0" smtClean="0"/>
              <a:t>igher Level Thinking Process</a:t>
            </a:r>
          </a:p>
          <a:p>
            <a:pPr lvl="1"/>
            <a:r>
              <a:rPr lang="en-US" sz="4400" dirty="0" smtClean="0">
                <a:solidFill>
                  <a:srgbClr val="FF0000"/>
                </a:solidFill>
              </a:rPr>
              <a:t>E</a:t>
            </a:r>
            <a:r>
              <a:rPr lang="en-US" sz="4400" dirty="0" smtClean="0"/>
              <a:t>ngaging Students</a:t>
            </a:r>
          </a:p>
          <a:p>
            <a:pPr lvl="1"/>
            <a:r>
              <a:rPr lang="en-US" sz="4400" dirty="0" smtClean="0">
                <a:solidFill>
                  <a:srgbClr val="FF0000"/>
                </a:solidFill>
              </a:rPr>
              <a:t>A</a:t>
            </a:r>
            <a:r>
              <a:rPr lang="en-US" sz="4400" dirty="0" smtClean="0"/>
              <a:t>uthentic Connections</a:t>
            </a:r>
          </a:p>
          <a:p>
            <a:pPr lvl="1"/>
            <a:r>
              <a:rPr lang="en-US" sz="4400" dirty="0" smtClean="0">
                <a:solidFill>
                  <a:srgbClr val="FF0000"/>
                </a:solidFill>
              </a:rPr>
              <a:t>T</a:t>
            </a:r>
            <a:r>
              <a:rPr lang="en-US" sz="4400" dirty="0" smtClean="0"/>
              <a:t>echnology Tools </a:t>
            </a:r>
            <a:endParaRPr lang="en-US" sz="4400" dirty="0"/>
          </a:p>
        </p:txBody>
      </p:sp>
      <p:pic>
        <p:nvPicPr>
          <p:cNvPr id="5" name="Picture 2" descr="LoT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029200"/>
            <a:ext cx="1929982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730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Why </a:t>
            </a:r>
            <a:r>
              <a:rPr lang="en-US" sz="6000" b="1" dirty="0" err="1" smtClean="0">
                <a:solidFill>
                  <a:srgbClr val="FF0000"/>
                </a:solidFill>
              </a:rPr>
              <a:t>LoTi</a:t>
            </a:r>
            <a:r>
              <a:rPr lang="en-US" sz="6000" dirty="0" smtClean="0"/>
              <a:t>  &amp; </a:t>
            </a:r>
            <a:r>
              <a:rPr lang="en-US" sz="6000" b="1" dirty="0" smtClean="0">
                <a:solidFill>
                  <a:srgbClr val="FF0000"/>
                </a:solidFill>
              </a:rPr>
              <a:t>H</a:t>
            </a:r>
            <a:r>
              <a:rPr lang="en-US" sz="6000" b="1" dirty="0" smtClean="0"/>
              <a:t>.</a:t>
            </a:r>
            <a:r>
              <a:rPr lang="en-US" sz="6000" b="1" dirty="0" smtClean="0">
                <a:solidFill>
                  <a:srgbClr val="FF0000"/>
                </a:solidFill>
              </a:rPr>
              <a:t>E</a:t>
            </a:r>
            <a:r>
              <a:rPr lang="en-US" sz="6000" b="1" dirty="0" smtClean="0"/>
              <a:t>.</a:t>
            </a:r>
            <a:r>
              <a:rPr lang="en-US" sz="6000" b="1" dirty="0" smtClean="0">
                <a:solidFill>
                  <a:srgbClr val="FF0000"/>
                </a:solidFill>
              </a:rPr>
              <a:t>A</a:t>
            </a:r>
            <a:r>
              <a:rPr lang="en-US" sz="6000" b="1" dirty="0" smtClean="0"/>
              <a:t>.</a:t>
            </a:r>
            <a:r>
              <a:rPr lang="en-US" sz="6000" b="1" dirty="0" smtClean="0">
                <a:solidFill>
                  <a:srgbClr val="FF0000"/>
                </a:solidFill>
              </a:rPr>
              <a:t>T</a:t>
            </a:r>
            <a:r>
              <a:rPr lang="en-US" sz="6000" b="1" dirty="0" smtClean="0"/>
              <a:t>.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6000" b="1" dirty="0" smtClean="0">
                <a:solidFill>
                  <a:srgbClr val="FF0000"/>
                </a:solidFill>
                <a:ea typeface="+mj-ea"/>
                <a:cs typeface="+mj-cs"/>
              </a:rPr>
              <a:t>H</a:t>
            </a:r>
            <a:r>
              <a:rPr lang="en-US" sz="6000" b="1" dirty="0" smtClean="0">
                <a:solidFill>
                  <a:prstClr val="black"/>
                </a:solidFill>
                <a:ea typeface="+mj-ea"/>
                <a:cs typeface="+mj-cs"/>
              </a:rPr>
              <a:t>.</a:t>
            </a:r>
            <a:r>
              <a:rPr lang="en-US" sz="6000" b="1" dirty="0" smtClean="0">
                <a:solidFill>
                  <a:srgbClr val="FF0000"/>
                </a:solidFill>
                <a:ea typeface="+mj-ea"/>
                <a:cs typeface="+mj-cs"/>
              </a:rPr>
              <a:t>E</a:t>
            </a:r>
            <a:r>
              <a:rPr lang="en-US" sz="6000" b="1" dirty="0" smtClean="0">
                <a:solidFill>
                  <a:prstClr val="black"/>
                </a:solidFill>
                <a:ea typeface="+mj-ea"/>
                <a:cs typeface="+mj-cs"/>
              </a:rPr>
              <a:t>.</a:t>
            </a:r>
            <a:r>
              <a:rPr lang="en-US" sz="6000" b="1" dirty="0" smtClean="0">
                <a:solidFill>
                  <a:srgbClr val="FF0000"/>
                </a:solidFill>
                <a:ea typeface="+mj-ea"/>
                <a:cs typeface="+mj-cs"/>
              </a:rPr>
              <a:t>A</a:t>
            </a:r>
            <a:r>
              <a:rPr lang="en-US" sz="6000" b="1" dirty="0" smtClean="0">
                <a:solidFill>
                  <a:prstClr val="black"/>
                </a:solidFill>
                <a:ea typeface="+mj-ea"/>
                <a:cs typeface="+mj-cs"/>
              </a:rPr>
              <a:t>.</a:t>
            </a:r>
            <a:r>
              <a:rPr lang="en-US" sz="6000" b="1" dirty="0" smtClean="0">
                <a:solidFill>
                  <a:srgbClr val="FF0000"/>
                </a:solidFill>
                <a:ea typeface="+mj-ea"/>
                <a:cs typeface="+mj-cs"/>
              </a:rPr>
              <a:t>T</a:t>
            </a:r>
            <a:r>
              <a:rPr lang="en-US" sz="6000" b="1" dirty="0">
                <a:solidFill>
                  <a:prstClr val="black"/>
                </a:solidFill>
                <a:ea typeface="+mj-ea"/>
                <a:cs typeface="+mj-cs"/>
              </a:rPr>
              <a:t>.</a:t>
            </a:r>
            <a:endParaRPr lang="en-US" dirty="0" smtClean="0">
              <a:effectLst/>
            </a:endParaRPr>
          </a:p>
          <a:p>
            <a:pPr lvl="1"/>
            <a:r>
              <a:rPr lang="en-US" sz="3200" dirty="0" smtClean="0">
                <a:effectLst/>
              </a:rPr>
              <a:t>to elevate the level of student cognition in the classroom</a:t>
            </a:r>
            <a:endParaRPr lang="en-US" sz="3200" dirty="0" smtClean="0"/>
          </a:p>
          <a:p>
            <a:pPr lvl="1"/>
            <a:r>
              <a:rPr lang="en-US" sz="3200" dirty="0" smtClean="0">
                <a:effectLst/>
              </a:rPr>
              <a:t>to promote the use of questioning strategies in student learning experiences,</a:t>
            </a:r>
            <a:endParaRPr lang="en-US" sz="3200" dirty="0" smtClean="0"/>
          </a:p>
          <a:p>
            <a:pPr lvl="1"/>
            <a:r>
              <a:rPr lang="en-US" sz="3200" dirty="0" smtClean="0">
                <a:effectLst/>
              </a:rPr>
              <a:t>to encourage the peer mentoring process, and</a:t>
            </a:r>
            <a:endParaRPr lang="en-US" sz="3200" dirty="0" smtClean="0"/>
          </a:p>
          <a:p>
            <a:pPr lvl="1"/>
            <a:r>
              <a:rPr lang="en-US" sz="3200" dirty="0" smtClean="0">
                <a:effectLst/>
              </a:rPr>
              <a:t>to elevate the level of teaching innovation in the classroom.</a:t>
            </a:r>
            <a:endParaRPr lang="en-US" sz="3200" dirty="0" smtClean="0"/>
          </a:p>
          <a:p>
            <a:endParaRPr lang="en-US" sz="3600" dirty="0"/>
          </a:p>
        </p:txBody>
      </p:sp>
      <p:pic>
        <p:nvPicPr>
          <p:cNvPr id="4" name="Picture 2" descr="LoT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617346"/>
            <a:ext cx="1396582" cy="124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5580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>
                <a:solidFill>
                  <a:srgbClr val="FF0000"/>
                </a:solidFill>
              </a:rPr>
              <a:t>Why </a:t>
            </a:r>
            <a:r>
              <a:rPr lang="en-US" sz="6000" b="1" dirty="0" err="1">
                <a:solidFill>
                  <a:srgbClr val="FF0000"/>
                </a:solidFill>
              </a:rPr>
              <a:t>LoTi</a:t>
            </a:r>
            <a:r>
              <a:rPr lang="en-US" sz="6000" dirty="0">
                <a:solidFill>
                  <a:prstClr val="black"/>
                </a:solidFill>
              </a:rPr>
              <a:t> </a:t>
            </a:r>
            <a:r>
              <a:rPr lang="en-US" sz="6000" dirty="0" smtClean="0">
                <a:solidFill>
                  <a:prstClr val="black"/>
                </a:solidFill>
              </a:rPr>
              <a:t>&amp; </a:t>
            </a:r>
            <a:r>
              <a:rPr lang="en-US" sz="6000" b="1" dirty="0">
                <a:solidFill>
                  <a:srgbClr val="FF0000"/>
                </a:solidFill>
              </a:rPr>
              <a:t>H</a:t>
            </a:r>
            <a:r>
              <a:rPr lang="en-US" sz="6000" b="1" dirty="0">
                <a:solidFill>
                  <a:prstClr val="black"/>
                </a:solidFill>
              </a:rPr>
              <a:t>.</a:t>
            </a:r>
            <a:r>
              <a:rPr lang="en-US" sz="6000" b="1" dirty="0">
                <a:solidFill>
                  <a:srgbClr val="FF0000"/>
                </a:solidFill>
              </a:rPr>
              <a:t>E</a:t>
            </a:r>
            <a:r>
              <a:rPr lang="en-US" sz="6000" b="1" dirty="0">
                <a:solidFill>
                  <a:prstClr val="black"/>
                </a:solidFill>
              </a:rPr>
              <a:t>.</a:t>
            </a:r>
            <a:r>
              <a:rPr lang="en-US" sz="6000" b="1" dirty="0">
                <a:solidFill>
                  <a:srgbClr val="FF0000"/>
                </a:solidFill>
              </a:rPr>
              <a:t>A</a:t>
            </a:r>
            <a:r>
              <a:rPr lang="en-US" sz="6000" b="1" dirty="0">
                <a:solidFill>
                  <a:prstClr val="black"/>
                </a:solidFill>
              </a:rPr>
              <a:t>.</a:t>
            </a:r>
            <a:r>
              <a:rPr lang="en-US" sz="6000" b="1" dirty="0">
                <a:solidFill>
                  <a:srgbClr val="FF0000"/>
                </a:solidFill>
              </a:rPr>
              <a:t>T</a:t>
            </a:r>
            <a:r>
              <a:rPr lang="en-US" sz="6000" b="1" dirty="0">
                <a:solidFill>
                  <a:prstClr val="black"/>
                </a:solidFill>
              </a:rPr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4953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5800" b="1" dirty="0" err="1" smtClean="0">
                <a:solidFill>
                  <a:srgbClr val="FF0000"/>
                </a:solidFill>
              </a:rPr>
              <a:t>LoTi</a:t>
            </a:r>
            <a:endParaRPr lang="en-US" sz="5800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to </a:t>
            </a:r>
            <a:r>
              <a:rPr lang="en-US" dirty="0"/>
              <a:t>increase student academic growth </a:t>
            </a:r>
            <a:r>
              <a:rPr lang="en-US" dirty="0" smtClean="0"/>
              <a:t>by focusing </a:t>
            </a:r>
            <a:r>
              <a:rPr lang="en-US" dirty="0"/>
              <a:t>on Digital-age instruction and assessment strategies within a </a:t>
            </a:r>
            <a:r>
              <a:rPr lang="en-US" dirty="0" smtClean="0"/>
              <a:t>standards driven curriculum</a:t>
            </a:r>
            <a:r>
              <a:rPr lang="en-US" dirty="0"/>
              <a:t>, </a:t>
            </a:r>
          </a:p>
          <a:p>
            <a:r>
              <a:rPr lang="en-US" dirty="0" smtClean="0"/>
              <a:t>to </a:t>
            </a:r>
            <a:r>
              <a:rPr lang="en-US" dirty="0"/>
              <a:t>promote higher levels of teacher innovation modeled at </a:t>
            </a:r>
            <a:r>
              <a:rPr lang="en-US" dirty="0" smtClean="0"/>
              <a:t>the operational </a:t>
            </a:r>
            <a:r>
              <a:rPr lang="en-US" dirty="0"/>
              <a:t>curriculum level,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provide a data-driven approach to </a:t>
            </a:r>
            <a:r>
              <a:rPr lang="en-US" dirty="0" smtClean="0"/>
              <a:t>professional development </a:t>
            </a:r>
            <a:r>
              <a:rPr lang="en-US" dirty="0"/>
              <a:t>planning at the building/district </a:t>
            </a:r>
            <a:r>
              <a:rPr lang="en-US" dirty="0" smtClean="0"/>
              <a:t>levels</a:t>
            </a:r>
          </a:p>
          <a:p>
            <a:r>
              <a:rPr lang="en-US" dirty="0" smtClean="0"/>
              <a:t>to </a:t>
            </a:r>
            <a:r>
              <a:rPr lang="en-US" dirty="0"/>
              <a:t>implement a model </a:t>
            </a:r>
            <a:r>
              <a:rPr lang="en-US" dirty="0" smtClean="0"/>
              <a:t>of continuous </a:t>
            </a:r>
            <a:r>
              <a:rPr lang="en-US" dirty="0"/>
              <a:t>improvement system-wide.</a:t>
            </a:r>
          </a:p>
        </p:txBody>
      </p:sp>
      <p:pic>
        <p:nvPicPr>
          <p:cNvPr id="4" name="Picture 2" descr="LoT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706122"/>
            <a:ext cx="1167982" cy="1037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0267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err="1" smtClean="0">
                <a:solidFill>
                  <a:srgbClr val="FF0000"/>
                </a:solidFill>
              </a:rPr>
              <a:t>LoTi</a:t>
            </a:r>
            <a:r>
              <a:rPr lang="en-US" sz="6600" dirty="0" smtClean="0">
                <a:solidFill>
                  <a:prstClr val="black"/>
                </a:solidFill>
              </a:rPr>
              <a:t> &amp; </a:t>
            </a:r>
            <a:r>
              <a:rPr lang="en-US" sz="6600" b="1" dirty="0" smtClean="0">
                <a:solidFill>
                  <a:srgbClr val="FF0000"/>
                </a:solidFill>
              </a:rPr>
              <a:t>H</a:t>
            </a:r>
            <a:r>
              <a:rPr lang="en-US" sz="6600" b="1" dirty="0" smtClean="0">
                <a:solidFill>
                  <a:prstClr val="black"/>
                </a:solidFill>
              </a:rPr>
              <a:t>.</a:t>
            </a:r>
            <a:r>
              <a:rPr lang="en-US" sz="6600" b="1" dirty="0" smtClean="0">
                <a:solidFill>
                  <a:srgbClr val="FF0000"/>
                </a:solidFill>
              </a:rPr>
              <a:t>E</a:t>
            </a:r>
            <a:r>
              <a:rPr lang="en-US" sz="6600" b="1" dirty="0" smtClean="0">
                <a:solidFill>
                  <a:prstClr val="black"/>
                </a:solidFill>
              </a:rPr>
              <a:t>.</a:t>
            </a:r>
            <a:r>
              <a:rPr lang="en-US" sz="6600" b="1" dirty="0" smtClean="0">
                <a:solidFill>
                  <a:srgbClr val="FF0000"/>
                </a:solidFill>
              </a:rPr>
              <a:t>A</a:t>
            </a:r>
            <a:r>
              <a:rPr lang="en-US" sz="6600" b="1" dirty="0" smtClean="0">
                <a:solidFill>
                  <a:prstClr val="black"/>
                </a:solidFill>
              </a:rPr>
              <a:t>.</a:t>
            </a:r>
            <a:r>
              <a:rPr lang="en-US" sz="6600" b="1" dirty="0" smtClean="0">
                <a:solidFill>
                  <a:srgbClr val="FF0000"/>
                </a:solidFill>
              </a:rPr>
              <a:t>T</a:t>
            </a:r>
            <a:r>
              <a:rPr lang="en-US" sz="6600" b="1" dirty="0" smtClean="0">
                <a:solidFill>
                  <a:prstClr val="black"/>
                </a:solidFill>
              </a:rPr>
              <a:t>.</a:t>
            </a:r>
            <a:endParaRPr lang="en-US" sz="66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1447800"/>
            <a:ext cx="7239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Lesson Examples</a:t>
            </a:r>
          </a:p>
          <a:p>
            <a:pPr algn="ctr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http://www.pdesas.org/Main/Instruction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3048000"/>
            <a:ext cx="3581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Mathematics 1 - Middle School: </a:t>
            </a:r>
            <a:endParaRPr lang="en-US" dirty="0" smtClean="0"/>
          </a:p>
          <a:p>
            <a:pPr algn="ctr"/>
            <a:r>
              <a:rPr lang="en-US" dirty="0" smtClean="0"/>
              <a:t>2 </a:t>
            </a:r>
            <a:r>
              <a:rPr lang="en-US" dirty="0" smtClean="0"/>
              <a:t>Step Equations: </a:t>
            </a:r>
            <a:r>
              <a:rPr lang="en-US" dirty="0" smtClean="0"/>
              <a:t>Intro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657600"/>
            <a:ext cx="334327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876800" y="3048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Social Studies 1 - High School: Technology </a:t>
            </a:r>
            <a:r>
              <a:rPr lang="en-US" dirty="0" smtClean="0"/>
              <a:t>Intro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657600"/>
            <a:ext cx="334327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err="1" smtClean="0">
                <a:solidFill>
                  <a:srgbClr val="FF0000"/>
                </a:solidFill>
              </a:rPr>
              <a:t>LoTi</a:t>
            </a:r>
            <a:r>
              <a:rPr lang="en-US" sz="7200" dirty="0" smtClean="0">
                <a:solidFill>
                  <a:prstClr val="black"/>
                </a:solidFill>
              </a:rPr>
              <a:t> &amp; </a:t>
            </a:r>
            <a:r>
              <a:rPr lang="en-US" sz="7200" b="1" dirty="0" smtClean="0">
                <a:solidFill>
                  <a:srgbClr val="FF0000"/>
                </a:solidFill>
              </a:rPr>
              <a:t>H</a:t>
            </a:r>
            <a:r>
              <a:rPr lang="en-US" sz="7200" b="1" dirty="0" smtClean="0">
                <a:solidFill>
                  <a:prstClr val="black"/>
                </a:solidFill>
              </a:rPr>
              <a:t>.</a:t>
            </a:r>
            <a:r>
              <a:rPr lang="en-US" sz="7200" b="1" dirty="0" smtClean="0">
                <a:solidFill>
                  <a:srgbClr val="FF0000"/>
                </a:solidFill>
              </a:rPr>
              <a:t>E</a:t>
            </a:r>
            <a:r>
              <a:rPr lang="en-US" sz="7200" b="1" dirty="0" smtClean="0">
                <a:solidFill>
                  <a:prstClr val="black"/>
                </a:solidFill>
              </a:rPr>
              <a:t>.</a:t>
            </a:r>
            <a:r>
              <a:rPr lang="en-US" sz="7200" b="1" dirty="0" smtClean="0">
                <a:solidFill>
                  <a:srgbClr val="FF0000"/>
                </a:solidFill>
              </a:rPr>
              <a:t>A</a:t>
            </a:r>
            <a:r>
              <a:rPr lang="en-US" sz="7200" b="1" dirty="0" smtClean="0">
                <a:solidFill>
                  <a:prstClr val="black"/>
                </a:solidFill>
              </a:rPr>
              <a:t>.</a:t>
            </a:r>
            <a:r>
              <a:rPr lang="en-US" sz="7200" b="1" dirty="0" smtClean="0">
                <a:solidFill>
                  <a:srgbClr val="FF0000"/>
                </a:solidFill>
              </a:rPr>
              <a:t>T</a:t>
            </a:r>
            <a:r>
              <a:rPr lang="en-US" sz="7200" b="1" dirty="0" smtClean="0">
                <a:solidFill>
                  <a:prstClr val="black"/>
                </a:solidFill>
              </a:rPr>
              <a:t>.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Food For Thought </a:t>
            </a:r>
          </a:p>
          <a:p>
            <a:r>
              <a:rPr lang="en-US" dirty="0" smtClean="0"/>
              <a:t>How do you rate your Schools?</a:t>
            </a:r>
          </a:p>
          <a:p>
            <a:r>
              <a:rPr lang="en-US" dirty="0" smtClean="0"/>
              <a:t>Do you have teachers at different levels?</a:t>
            </a:r>
          </a:p>
          <a:p>
            <a:r>
              <a:rPr lang="en-US" dirty="0" smtClean="0"/>
              <a:t>Has this introduction to </a:t>
            </a:r>
            <a:r>
              <a:rPr lang="en-US" b="1" dirty="0" err="1" smtClean="0">
                <a:solidFill>
                  <a:srgbClr val="FF0000"/>
                </a:solidFill>
              </a:rPr>
              <a:t>LoTi</a:t>
            </a:r>
            <a:r>
              <a:rPr lang="en-US" dirty="0" smtClean="0">
                <a:solidFill>
                  <a:prstClr val="black"/>
                </a:solidFill>
              </a:rPr>
              <a:t> &amp; </a:t>
            </a:r>
            <a:r>
              <a:rPr lang="en-US" b="1" dirty="0" smtClean="0">
                <a:solidFill>
                  <a:srgbClr val="FF0000"/>
                </a:solidFill>
              </a:rPr>
              <a:t>H</a:t>
            </a:r>
            <a:r>
              <a:rPr lang="en-US" b="1" dirty="0" smtClean="0">
                <a:solidFill>
                  <a:prstClr val="black"/>
                </a:solidFill>
              </a:rPr>
              <a:t>.</a:t>
            </a:r>
            <a:r>
              <a:rPr lang="en-US" b="1" dirty="0" smtClean="0">
                <a:solidFill>
                  <a:srgbClr val="FF0000"/>
                </a:solidFill>
              </a:rPr>
              <a:t>E</a:t>
            </a:r>
            <a:r>
              <a:rPr lang="en-US" b="1" dirty="0" smtClean="0">
                <a:solidFill>
                  <a:prstClr val="black"/>
                </a:solidFill>
              </a:rPr>
              <a:t>.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prstClr val="black"/>
                </a:solidFill>
              </a:rPr>
              <a:t>.</a:t>
            </a:r>
            <a:r>
              <a:rPr lang="en-US" b="1" dirty="0" smtClean="0">
                <a:solidFill>
                  <a:srgbClr val="FF0000"/>
                </a:solidFill>
              </a:rPr>
              <a:t>T </a:t>
            </a:r>
            <a:r>
              <a:rPr lang="en-US" dirty="0" smtClean="0"/>
              <a:t>make you think differently about Tech Integration?</a:t>
            </a:r>
          </a:p>
          <a:p>
            <a:r>
              <a:rPr lang="en-US" dirty="0" smtClean="0"/>
              <a:t>Will the </a:t>
            </a:r>
            <a:r>
              <a:rPr lang="en-US" b="1" dirty="0" err="1" smtClean="0">
                <a:solidFill>
                  <a:srgbClr val="FF0000"/>
                </a:solidFill>
              </a:rPr>
              <a:t>LoTi</a:t>
            </a:r>
            <a:r>
              <a:rPr lang="en-US" dirty="0" smtClean="0">
                <a:solidFill>
                  <a:prstClr val="black"/>
                </a:solidFill>
              </a:rPr>
              <a:t> &amp; </a:t>
            </a:r>
            <a:r>
              <a:rPr lang="en-US" b="1" dirty="0" smtClean="0">
                <a:solidFill>
                  <a:srgbClr val="FF0000"/>
                </a:solidFill>
              </a:rPr>
              <a:t>H</a:t>
            </a:r>
            <a:r>
              <a:rPr lang="en-US" b="1" dirty="0" smtClean="0">
                <a:solidFill>
                  <a:prstClr val="black"/>
                </a:solidFill>
              </a:rPr>
              <a:t>.</a:t>
            </a:r>
            <a:r>
              <a:rPr lang="en-US" b="1" dirty="0" smtClean="0">
                <a:solidFill>
                  <a:srgbClr val="FF0000"/>
                </a:solidFill>
              </a:rPr>
              <a:t>E</a:t>
            </a:r>
            <a:r>
              <a:rPr lang="en-US" b="1" dirty="0" smtClean="0">
                <a:solidFill>
                  <a:prstClr val="black"/>
                </a:solidFill>
              </a:rPr>
              <a:t>.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prstClr val="black"/>
                </a:solidFill>
              </a:rPr>
              <a:t>.</a:t>
            </a:r>
            <a:r>
              <a:rPr lang="en-US" b="1" dirty="0" smtClean="0">
                <a:solidFill>
                  <a:srgbClr val="FF0000"/>
                </a:solidFill>
              </a:rPr>
              <a:t>T </a:t>
            </a:r>
            <a:r>
              <a:rPr lang="en-US" dirty="0" smtClean="0"/>
              <a:t>Scale help you to show your teachers and administrators what a 21</a:t>
            </a:r>
            <a:r>
              <a:rPr lang="en-US" baseline="30000" dirty="0" smtClean="0"/>
              <a:t>st</a:t>
            </a:r>
            <a:r>
              <a:rPr lang="en-US" dirty="0" smtClean="0"/>
              <a:t> century lesson and learner look like?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8800" b="1" baseline="30000" dirty="0" smtClean="0"/>
              <a:t>more </a:t>
            </a:r>
            <a:r>
              <a:rPr lang="en-US" sz="11500" b="1" dirty="0" smtClean="0"/>
              <a:t>Questions</a:t>
            </a:r>
            <a:endParaRPr lang="en-US" sz="13800" b="1" dirty="0" smtClean="0"/>
          </a:p>
          <a:p>
            <a:pPr marL="0" indent="0" algn="ctr">
              <a:buNone/>
            </a:pPr>
            <a:endParaRPr lang="en-US" sz="13800" b="1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886200"/>
            <a:ext cx="2600326" cy="229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886200"/>
            <a:ext cx="2600326" cy="229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86200"/>
            <a:ext cx="2600326" cy="229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LoTi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04800"/>
            <a:ext cx="1929982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9190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227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What is?</vt:lpstr>
      <vt:lpstr>LoTi = Levels of Teaching Innovation</vt:lpstr>
      <vt:lpstr>Slide 3</vt:lpstr>
      <vt:lpstr>Slide 4</vt:lpstr>
      <vt:lpstr>Why LoTi  &amp; H.E.A.T.</vt:lpstr>
      <vt:lpstr>Why LoTi &amp; H.E.A.T.</vt:lpstr>
      <vt:lpstr>LoTi &amp; H.E.A.T.</vt:lpstr>
      <vt:lpstr>LoTi &amp; H.E.A.T.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LoTi = Levels of Teaching Innovation</dc:title>
  <dc:creator>Dr. Lipton</dc:creator>
  <cp:lastModifiedBy>roblip</cp:lastModifiedBy>
  <cp:revision>14</cp:revision>
  <dcterms:created xsi:type="dcterms:W3CDTF">2010-05-18T12:07:56Z</dcterms:created>
  <dcterms:modified xsi:type="dcterms:W3CDTF">2011-04-21T13:30:10Z</dcterms:modified>
</cp:coreProperties>
</file>